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1EE"/>
    <a:srgbClr val="0070C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www.google.es/url?sa=i&amp;rct=j&amp;q=&amp;esrc=s&amp;source=images&amp;cd=&amp;cad=rja&amp;uact=8&amp;ved=&amp;url=http://pypenlinea.es/es2/index.php?route%3Dproduct/category%26path%3D42&amp;psig=AFQjCNFj7Y-yVA4fsBEhaZS4-Kgcgsd9nA&amp;ust=14772145152628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es/url?sa=i&amp;rct=j&amp;q=&amp;esrc=s&amp;source=images&amp;cd=&amp;ved=0ahUKEwiHw4fdi-7PAhVKNxQKHT12DOQQjRwIBw&amp;url=http://pypenlinea.es/es2/index.php?route%3Dproduct/category%26path%3D42&amp;bvm=bv.136593572,d.d2s&amp;psig=AFQjCNH4IAJCESvdl2_w0_4QSAP8ItooWA&amp;ust=1477214697743817&amp;cad=rjt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google.es/url?sa=i&amp;rct=j&amp;q=&amp;esrc=s&amp;source=images&amp;cd=&amp;cad=rja&amp;uact=8&amp;ved=0ahUKEwjR_Jm4i-7PAhWFQBQKHQ3gAMkQjRwIBw&amp;url=http://castoresgskeltikhe.blogspot.com/p/progresion-del-castor.html&amp;bvm=bv.136593572,d.d2s&amp;psig=AFQjCNGq8XRT2hHi6FxBDsZkkIE_odmS5Q&amp;ust=147721460734310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Castores ronda</a:t>
            </a:r>
            <a:br>
              <a:rPr lang="es-ES" dirty="0" smtClean="0"/>
            </a:br>
            <a:r>
              <a:rPr lang="es-ES" dirty="0" smtClean="0"/>
              <a:t> 2017/2018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Colonia </a:t>
            </a:r>
            <a:r>
              <a:rPr lang="es-ES" dirty="0" err="1" smtClean="0"/>
              <a:t>selawik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6" y="1020431"/>
            <a:ext cx="7263684" cy="54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 </a:t>
            </a:r>
            <a:r>
              <a:rPr lang="es-ES" dirty="0" smtClean="0"/>
              <a:t>castores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006052"/>
            <a:ext cx="1142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1. </a:t>
            </a:r>
            <a:r>
              <a:rPr lang="es-ES" sz="2000" b="1" dirty="0" smtClean="0"/>
              <a:t>LOS CASTORES SON UNA COLONIA DONDE JUEGAN TODOS JUNTOS, SE CONOCEN Y SE RESPETAN SIN ESTAR PRESENTES LOS GGCC.</a:t>
            </a:r>
            <a:endParaRPr lang="es-ES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55766" y="2600918"/>
            <a:ext cx="8760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</a:t>
            </a:r>
            <a:r>
              <a:rPr lang="es-ES" sz="2000" dirty="0" smtClean="0"/>
              <a:t>Se saludan y despiden por propia iniciativa, se respetan mutuamente, juegan en compañía</a:t>
            </a:r>
            <a:r>
              <a:rPr lang="es-ES" sz="2000" dirty="0" smtClean="0"/>
              <a:t> </a:t>
            </a:r>
            <a:r>
              <a:rPr lang="es-ES" sz="2000" dirty="0" smtClean="0"/>
              <a:t>etc. 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347281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2. </a:t>
            </a:r>
            <a:r>
              <a:rPr lang="es-ES" sz="2000" b="1" dirty="0" smtClean="0"/>
              <a:t>LOS CASTORES APRENDEN CASTORISMO Y LO APLICAN EN EL COLEGIO, CASA Y SCOUTS</a:t>
            </a:r>
            <a:endParaRPr lang="es-E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962583" y="3836408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</a:t>
            </a:r>
            <a:r>
              <a:rPr lang="es-ES" sz="2000" dirty="0" smtClean="0"/>
              <a:t>Conocen los consejos de </a:t>
            </a:r>
            <a:r>
              <a:rPr lang="es-ES" sz="2000" dirty="0" err="1" smtClean="0"/>
              <a:t>Malak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52735" y="4130183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Es capaz de realizar el nudo de la </a:t>
            </a:r>
            <a:r>
              <a:rPr lang="es-ES" sz="2000" dirty="0" smtClean="0"/>
              <a:t>pañoleta. 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52735" y="4485142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</a:t>
            </a:r>
            <a:r>
              <a:rPr lang="es-ES" sz="2000" dirty="0" smtClean="0"/>
              <a:t>Conocen la promesa de castores.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52735" y="4873905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</a:t>
            </a:r>
            <a:r>
              <a:rPr lang="es-ES" sz="2000" dirty="0" smtClean="0"/>
              <a:t>Conocen y formulan la oración</a:t>
            </a:r>
            <a:r>
              <a:rPr lang="es-ES" sz="2000" dirty="0" smtClean="0"/>
              <a:t>. 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5415668"/>
            <a:ext cx="1142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3</a:t>
            </a:r>
            <a:r>
              <a:rPr lang="es-ES" sz="2000" b="1" dirty="0" smtClean="0"/>
              <a:t>. </a:t>
            </a:r>
            <a:r>
              <a:rPr lang="es-ES" sz="2000" b="1" dirty="0" smtClean="0"/>
              <a:t>LOS CASTORES SON HIGIÉNICOS CON SU CUERPO Y SU ENTORNO + RESPETUOSOS CON SUS PERTENENCIAS Y LAS DE LA COLONIA.</a:t>
            </a:r>
            <a:endParaRPr lang="es-ES" sz="20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52735" y="6004816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 </a:t>
            </a:r>
            <a:r>
              <a:rPr lang="es-ES" sz="2000" dirty="0" smtClean="0"/>
              <a:t>Los castores dejan mejor de lo que estaba el lugar donde juegan.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52735" y="6359850"/>
            <a:ext cx="87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-Los castores no pierden sus pertenencias en </a:t>
            </a:r>
            <a:r>
              <a:rPr lang="es-ES" sz="2000" smtClean="0"/>
              <a:t>las reuniones.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02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CALENDARIO OCTUBRE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63049"/>
              </p:ext>
            </p:extLst>
          </p:nvPr>
        </p:nvGraphicFramePr>
        <p:xfrm>
          <a:off x="489398" y="2071948"/>
          <a:ext cx="11243256" cy="391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0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0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OCTUBRE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¿DÓNDE?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29">
                <a:tc>
                  <a:txBody>
                    <a:bodyPr/>
                    <a:lstStyle/>
                    <a:p>
                      <a:pPr algn="ctr"/>
                      <a:r>
                        <a:rPr lang="es-ES" baseline="0" dirty="0" smtClean="0"/>
                        <a:t>7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INAUGURACIÓN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54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r>
                        <a:rPr lang="es-ES" baseline="0" dirty="0" smtClean="0"/>
                        <a:t> HAY REUNIÓN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HAY REUNIÓN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COLEGIO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RECEPCIÓN</a:t>
                      </a:r>
                      <a:r>
                        <a:rPr lang="es-ES" baseline="0" dirty="0" smtClean="0"/>
                        <a:t> NUEVOS CASTORES.</a:t>
                      </a:r>
                    </a:p>
                    <a:p>
                      <a:pPr algn="ctr"/>
                      <a:r>
                        <a:rPr lang="es-ES" baseline="0" dirty="0" smtClean="0"/>
                        <a:t>JUEGOS INICIO DE RONDA/ PRESENTACIÓN</a:t>
                      </a:r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ELECCIÓN</a:t>
                      </a:r>
                      <a:r>
                        <a:rPr lang="es-ES" baseline="0" dirty="0" smtClean="0"/>
                        <a:t> DE DIQUE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2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COLEGIO</a:t>
                      </a:r>
                    </a:p>
                    <a:p>
                      <a:pPr algn="ctr"/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JUEGO DE PISTA DIQUE. </a:t>
                      </a:r>
                      <a:r>
                        <a:rPr lang="es-ES" baseline="0" dirty="0" smtClean="0"/>
                        <a:t> ANGRY BIRDS.</a:t>
                      </a:r>
                      <a:endParaRPr lang="es-E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</a:t>
            </a:r>
            <a:r>
              <a:rPr lang="es-ES" dirty="0" smtClean="0"/>
              <a:t>NOVIEMBRE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532633"/>
              </p:ext>
            </p:extLst>
          </p:nvPr>
        </p:nvGraphicFramePr>
        <p:xfrm>
          <a:off x="489398" y="2071948"/>
          <a:ext cx="11140225" cy="3877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NOVIEMBRE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¿DÓNDE?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4-5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CASAS</a:t>
                      </a:r>
                      <a:r>
                        <a:rPr lang="es-ES" baseline="0" dirty="0" smtClean="0"/>
                        <a:t> VIEJAS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SALIDA DE GRUPO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5634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HAY REUNIÓN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</a:t>
                      </a:r>
                      <a:r>
                        <a:rPr lang="es-ES" baseline="0" dirty="0" smtClean="0"/>
                        <a:t>Y REUNIÓN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18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POR CONFIRMAR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 DIQUE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25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POR</a:t>
                      </a:r>
                      <a:r>
                        <a:rPr lang="es-ES" baseline="0" dirty="0" smtClean="0"/>
                        <a:t> CONFIRMAR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SALIDA DE UNIDAD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7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</a:t>
            </a:r>
            <a:r>
              <a:rPr lang="es-ES" dirty="0" smtClean="0"/>
              <a:t>DICIEMBRE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20755"/>
              </p:ext>
            </p:extLst>
          </p:nvPr>
        </p:nvGraphicFramePr>
        <p:xfrm>
          <a:off x="489398" y="2071948"/>
          <a:ext cx="11140225" cy="436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DICIEMBRE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¿DÓNDE?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COLEGIO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TALLER DIQUE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08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HAY</a:t>
                      </a:r>
                      <a:r>
                        <a:rPr lang="es-ES" baseline="0" dirty="0" smtClean="0"/>
                        <a:t> REUNIÓN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HAY REUNIÓN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16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COLEGIO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smtClean="0"/>
                        <a:t>CON TROPA/ REUNIÓN DE PADRES CAMPAMENTO DE NAVIDAD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COLEGIO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FIESTA</a:t>
                      </a:r>
                      <a:r>
                        <a:rPr lang="es-ES" baseline="0" dirty="0" smtClean="0"/>
                        <a:t> DE FIN DE DIQUE</a:t>
                      </a:r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469183"/>
                  </a:ext>
                </a:extLst>
              </a:tr>
              <a:tr h="61804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26-30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POR CONFIRMAR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CAMPAMENTO DE NAVIDAD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COMUNICACIÓN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83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VOCAL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8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grandes castores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285667" y="4605492"/>
            <a:ext cx="1931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ANDREA JIMÉNEZ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RASTY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928833" y="4586399"/>
            <a:ext cx="1558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BEA</a:t>
            </a:r>
          </a:p>
          <a:p>
            <a:pPr algn="ctr"/>
            <a:r>
              <a:rPr lang="es-ES" sz="2000" dirty="0" smtClean="0"/>
              <a:t>RUIZ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ARCO IRIS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515932" y="4586399"/>
            <a:ext cx="1764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PAULA CAMPOS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BURBUJAS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44333" y="4605492"/>
            <a:ext cx="1431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JAVI RUBIO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LEKES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90" y="2066192"/>
            <a:ext cx="2282566" cy="21890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095" y="702156"/>
            <a:ext cx="1618639" cy="3882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" b="31711"/>
          <a:stretch/>
        </p:blipFill>
        <p:spPr>
          <a:xfrm>
            <a:off x="2896848" y="1715956"/>
            <a:ext cx="2808493" cy="28724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760" y="796487"/>
            <a:ext cx="2287920" cy="36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castores y Las etapas educativas o ramas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373486" y="3503054"/>
            <a:ext cx="1725769" cy="94015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COLONIA</a:t>
            </a:r>
          </a:p>
          <a:p>
            <a:pPr algn="ctr"/>
            <a:r>
              <a:rPr lang="es-ES" b="1" dirty="0" smtClean="0"/>
              <a:t>SELAWIK</a:t>
            </a:r>
            <a:endParaRPr lang="es-ES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2434108" y="2132064"/>
            <a:ext cx="2086374" cy="94015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MANADA</a:t>
            </a:r>
          </a:p>
          <a:p>
            <a:pPr algn="ctr"/>
            <a:r>
              <a:rPr lang="es-ES" b="1" dirty="0" smtClean="0"/>
              <a:t>ROCA DE LA PAZ</a:t>
            </a:r>
            <a:endParaRPr lang="es-ES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434107" y="3493238"/>
            <a:ext cx="2086375" cy="94015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MANADA</a:t>
            </a:r>
          </a:p>
          <a:p>
            <a:pPr algn="ctr"/>
            <a:r>
              <a:rPr lang="es-ES" sz="1600" b="1" dirty="0" smtClean="0"/>
              <a:t>KHANHIWHARA</a:t>
            </a:r>
            <a:endParaRPr lang="es-ES" sz="1600" b="1" dirty="0"/>
          </a:p>
        </p:txBody>
      </p:sp>
      <p:sp>
        <p:nvSpPr>
          <p:cNvPr id="8" name="Rectángulo redondeado 7"/>
          <p:cNvSpPr/>
          <p:nvPr/>
        </p:nvSpPr>
        <p:spPr>
          <a:xfrm>
            <a:off x="2434108" y="4854412"/>
            <a:ext cx="2086374" cy="94015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MANADA</a:t>
            </a:r>
          </a:p>
          <a:p>
            <a:pPr algn="ctr"/>
            <a:r>
              <a:rPr lang="es-ES" b="1" dirty="0" smtClean="0"/>
              <a:t>WAINGUNGA</a:t>
            </a:r>
            <a:endParaRPr lang="es-ES" b="1" dirty="0"/>
          </a:p>
        </p:txBody>
      </p:sp>
      <p:sp>
        <p:nvSpPr>
          <p:cNvPr id="9" name="Rectángulo redondeado 8"/>
          <p:cNvSpPr/>
          <p:nvPr/>
        </p:nvSpPr>
        <p:spPr>
          <a:xfrm>
            <a:off x="5035639" y="4189618"/>
            <a:ext cx="2086373" cy="9401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TROPA</a:t>
            </a:r>
          </a:p>
          <a:p>
            <a:pPr algn="ctr"/>
            <a:r>
              <a:rPr lang="es-ES" b="1" dirty="0" smtClean="0"/>
              <a:t>EENGONYAMA</a:t>
            </a:r>
            <a:endParaRPr lang="es-ES" b="1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035638" y="2825530"/>
            <a:ext cx="2086374" cy="94015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TROPA</a:t>
            </a:r>
            <a:endParaRPr lang="es-ES" dirty="0"/>
          </a:p>
          <a:p>
            <a:pPr algn="ctr"/>
            <a:r>
              <a:rPr lang="es-ES" b="1" dirty="0" smtClean="0"/>
              <a:t>IONKERE</a:t>
            </a:r>
            <a:endParaRPr lang="es-ES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637169" y="4189618"/>
            <a:ext cx="1970471" cy="940157"/>
          </a:xfrm>
          <a:prstGeom prst="round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ESCULTA</a:t>
            </a:r>
          </a:p>
          <a:p>
            <a:pPr algn="ctr"/>
            <a:r>
              <a:rPr lang="es-ES" b="1" dirty="0" smtClean="0"/>
              <a:t>YANG-DO</a:t>
            </a:r>
            <a:endParaRPr lang="es-ES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7637168" y="2825530"/>
            <a:ext cx="1970471" cy="940157"/>
          </a:xfrm>
          <a:prstGeom prst="round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ESCULTA</a:t>
            </a:r>
          </a:p>
          <a:p>
            <a:pPr algn="ctr"/>
            <a:r>
              <a:rPr lang="es-ES" b="1" dirty="0" smtClean="0"/>
              <a:t>YINDO</a:t>
            </a:r>
            <a:endParaRPr lang="es-ES" b="1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0058400" y="3493238"/>
            <a:ext cx="1957589" cy="94015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CLAN</a:t>
            </a:r>
            <a:endParaRPr lang="es-ES" dirty="0"/>
          </a:p>
          <a:p>
            <a:pPr algn="ctr"/>
            <a:r>
              <a:rPr lang="es-ES" b="1" dirty="0" smtClean="0"/>
              <a:t>ANNAPURNA</a:t>
            </a:r>
            <a:endParaRPr lang="es-ES" b="1" dirty="0"/>
          </a:p>
        </p:txBody>
      </p:sp>
      <p:sp>
        <p:nvSpPr>
          <p:cNvPr id="18" name="Rectángulo 17"/>
          <p:cNvSpPr/>
          <p:nvPr/>
        </p:nvSpPr>
        <p:spPr>
          <a:xfrm>
            <a:off x="165277" y="6045643"/>
            <a:ext cx="214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CASTORES</a:t>
            </a:r>
            <a:endParaRPr lang="es-ES" b="1" dirty="0"/>
          </a:p>
        </p:txBody>
      </p:sp>
      <p:sp>
        <p:nvSpPr>
          <p:cNvPr id="19" name="Rectángulo 18"/>
          <p:cNvSpPr/>
          <p:nvPr/>
        </p:nvSpPr>
        <p:spPr>
          <a:xfrm>
            <a:off x="2307463" y="6030920"/>
            <a:ext cx="214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LOBATOS</a:t>
            </a:r>
            <a:endParaRPr lang="es-ES" b="1" dirty="0"/>
          </a:p>
        </p:txBody>
      </p:sp>
      <p:sp>
        <p:nvSpPr>
          <p:cNvPr id="20" name="Rectángulo 19"/>
          <p:cNvSpPr/>
          <p:nvPr/>
        </p:nvSpPr>
        <p:spPr>
          <a:xfrm>
            <a:off x="5001290" y="6030920"/>
            <a:ext cx="214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TROPEROS</a:t>
            </a:r>
            <a:endParaRPr lang="es-ES" b="1" dirty="0"/>
          </a:p>
        </p:txBody>
      </p:sp>
      <p:sp>
        <p:nvSpPr>
          <p:cNvPr id="21" name="Rectángulo 20"/>
          <p:cNvSpPr/>
          <p:nvPr/>
        </p:nvSpPr>
        <p:spPr>
          <a:xfrm>
            <a:off x="7551310" y="6010614"/>
            <a:ext cx="214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ESCULTAS</a:t>
            </a:r>
            <a:endParaRPr lang="es-ES" b="1" dirty="0"/>
          </a:p>
        </p:txBody>
      </p:sp>
      <p:sp>
        <p:nvSpPr>
          <p:cNvPr id="22" name="Rectángulo 21"/>
          <p:cNvSpPr/>
          <p:nvPr/>
        </p:nvSpPr>
        <p:spPr>
          <a:xfrm>
            <a:off x="10049814" y="6010614"/>
            <a:ext cx="2142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ROVERS</a:t>
            </a:r>
            <a:endParaRPr lang="es-ES" b="1" dirty="0"/>
          </a:p>
        </p:txBody>
      </p:sp>
      <p:cxnSp>
        <p:nvCxnSpPr>
          <p:cNvPr id="4" name="3 Conector recto de flecha"/>
          <p:cNvCxnSpPr/>
          <p:nvPr/>
        </p:nvCxnSpPr>
        <p:spPr>
          <a:xfrm>
            <a:off x="373486" y="2343955"/>
            <a:ext cx="334852" cy="951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1481070" y="2343955"/>
            <a:ext cx="321972" cy="9516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 metodológica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552092" y="2317651"/>
            <a:ext cx="204414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Método Scout 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1805" y="2163432"/>
            <a:ext cx="3620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Adaptado a la edad de 6 a 8 años</a:t>
            </a:r>
            <a:endParaRPr lang="es-ES" sz="2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689986" y="2548483"/>
            <a:ext cx="4031087" cy="15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7824104" y="2317650"/>
            <a:ext cx="333642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Metodología de Castores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335628" y="3043223"/>
            <a:ext cx="504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/>
              <a:t>Sistema de Autoeducación Progresiva </a:t>
            </a:r>
          </a:p>
          <a:p>
            <a:pPr algn="ctr"/>
            <a:r>
              <a:rPr lang="es-ES" sz="2000" dirty="0" smtClean="0"/>
              <a:t>secuenciado en </a:t>
            </a:r>
            <a:r>
              <a:rPr lang="es-ES" sz="2000" b="1" dirty="0" smtClean="0"/>
              <a:t>etapas educativas o ramas </a:t>
            </a:r>
            <a:endParaRPr lang="es-ES" sz="2000" b="1" dirty="0"/>
          </a:p>
        </p:txBody>
      </p:sp>
      <p:cxnSp>
        <p:nvCxnSpPr>
          <p:cNvPr id="15" name="14 Conector angular"/>
          <p:cNvCxnSpPr/>
          <p:nvPr/>
        </p:nvCxnSpPr>
        <p:spPr>
          <a:xfrm>
            <a:off x="2427857" y="2905926"/>
            <a:ext cx="978453" cy="474333"/>
          </a:xfrm>
          <a:prstGeom prst="bentConnector3">
            <a:avLst>
              <a:gd name="adj1" fmla="val -1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/>
          <p:nvPr/>
        </p:nvCxnSpPr>
        <p:spPr>
          <a:xfrm rot="10800000" flipV="1">
            <a:off x="8339259" y="2903741"/>
            <a:ext cx="1262130" cy="476518"/>
          </a:xfrm>
          <a:prstGeom prst="bentConnector3">
            <a:avLst>
              <a:gd name="adj1" fmla="val 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803534" y="4775864"/>
            <a:ext cx="2109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Los valores </a:t>
            </a:r>
          </a:p>
          <a:p>
            <a:pPr algn="ctr"/>
            <a:r>
              <a:rPr lang="es-ES" sz="2400" dirty="0" smtClean="0"/>
              <a:t>(Espíritu Scout)</a:t>
            </a:r>
            <a:endParaRPr lang="es-ES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167924" y="4099290"/>
            <a:ext cx="1381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/>
              <a:t>a través de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368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 </a:t>
            </a:r>
            <a:r>
              <a:rPr lang="es-ES" dirty="0" smtClean="0"/>
              <a:t>metodológica. ELEMENTOS DEL MÉTODO SCOUT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630" y="2086818"/>
            <a:ext cx="194393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LA PROMESA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630" y="2680796"/>
            <a:ext cx="3264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Compromiso con el que el castor/a manifiesta su deseo de compartir y participar en </a:t>
            </a:r>
          </a:p>
          <a:p>
            <a:pPr algn="just"/>
            <a:r>
              <a:rPr lang="es-ES" sz="2000" dirty="0" smtClean="0"/>
              <a:t>La Colonia. </a:t>
            </a:r>
            <a:endParaRPr lang="es-E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854097" y="2680796"/>
            <a:ext cx="4079289" cy="1015663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 smtClean="0"/>
              <a:t>Yo prometo:</a:t>
            </a:r>
          </a:p>
          <a:p>
            <a:pPr algn="ctr"/>
            <a:r>
              <a:rPr lang="es-ES" sz="2000" i="1" dirty="0" smtClean="0"/>
              <a:t>Compartir mi labor como castor</a:t>
            </a:r>
          </a:p>
          <a:p>
            <a:pPr algn="ctr"/>
            <a:r>
              <a:rPr lang="es-ES" sz="2000" i="1" dirty="0" smtClean="0"/>
              <a:t>Y participar con alegría en </a:t>
            </a:r>
            <a:r>
              <a:rPr lang="es-ES" sz="2000" i="1" dirty="0"/>
              <a:t>L</a:t>
            </a:r>
            <a:r>
              <a:rPr lang="es-ES" sz="2000" i="1" dirty="0" smtClean="0"/>
              <a:t>a Colonia</a:t>
            </a:r>
            <a:endParaRPr lang="es-ES" sz="20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31629" y="4353755"/>
            <a:ext cx="11160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LA LEY</a:t>
            </a:r>
            <a:endParaRPr lang="es-ES" sz="2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31630" y="5015475"/>
            <a:ext cx="2594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De forma positiva, marca un «estilo de vida» en la infancia de los castores y castoras. </a:t>
            </a:r>
            <a:endParaRPr lang="es-ES" sz="2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81078" y="5323251"/>
            <a:ext cx="3303241" cy="707886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/>
            </a:lvl1pPr>
          </a:lstStyle>
          <a:p>
            <a:r>
              <a:rPr lang="es-ES" dirty="0"/>
              <a:t>El castor comparte con </a:t>
            </a:r>
            <a:r>
              <a:rPr lang="es-ES" dirty="0" smtClean="0"/>
              <a:t>alegría</a:t>
            </a:r>
          </a:p>
          <a:p>
            <a:r>
              <a:rPr lang="es-ES" dirty="0" smtClean="0"/>
              <a:t> </a:t>
            </a:r>
            <a:r>
              <a:rPr lang="es-ES" dirty="0"/>
              <a:t>y juega con todos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9758289" y="1963947"/>
            <a:ext cx="9348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LEMA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760530" y="2554072"/>
            <a:ext cx="1865260" cy="400110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i="1"/>
            </a:lvl1pPr>
          </a:lstStyle>
          <a:p>
            <a:r>
              <a:rPr lang="es-ES" dirty="0" smtClean="0"/>
              <a:t>COMPARTIR</a:t>
            </a:r>
            <a:endParaRPr lang="es-ES" dirty="0"/>
          </a:p>
        </p:txBody>
      </p:sp>
      <p:pic>
        <p:nvPicPr>
          <p:cNvPr id="15" name="Picture 2" descr="Resultado de imagen de promesa ca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000" y="3782129"/>
            <a:ext cx="927468" cy="130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771817" y="4434669"/>
            <a:ext cx="142646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SALUDO</a:t>
            </a:r>
            <a:endParaRPr lang="es-ES" sz="2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771817" y="5087210"/>
            <a:ext cx="3972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El dedo índice y corazón simbolizan las paletas de castor, su ley y su promesa. </a:t>
            </a:r>
          </a:p>
          <a:p>
            <a:pPr algn="just"/>
            <a:r>
              <a:rPr lang="es-ES" sz="2000" dirty="0" smtClean="0"/>
              <a:t>El resto de dedos representa que el grande protege al pequeño.</a:t>
            </a:r>
            <a:endParaRPr lang="es-ES" sz="2000" dirty="0"/>
          </a:p>
        </p:txBody>
      </p:sp>
      <p:sp>
        <p:nvSpPr>
          <p:cNvPr id="18" name="17 CuadroTexto"/>
          <p:cNvSpPr txBox="1"/>
          <p:nvPr/>
        </p:nvSpPr>
        <p:spPr>
          <a:xfrm rot="20689336">
            <a:off x="2892560" y="4265391"/>
            <a:ext cx="112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Juegos 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 rot="20720538">
            <a:off x="3716927" y="1994723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Tradiciones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1129658">
            <a:off x="7959641" y="2146346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Dinámicas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 rot="396831">
            <a:off x="8562937" y="3582073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Talleres</a:t>
            </a:r>
            <a:endParaRPr lang="es-E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8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 metodológica. </a:t>
            </a:r>
            <a:r>
              <a:rPr lang="es-ES" dirty="0" smtClean="0"/>
              <a:t> OTROS ELEMENTOS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31630" y="2086818"/>
            <a:ext cx="32207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CONSEJOS DE MALAK</a:t>
            </a: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31630" y="2706554"/>
            <a:ext cx="3220753" cy="1631216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- Cada cosa tiene su lugar</a:t>
            </a:r>
          </a:p>
          <a:p>
            <a:r>
              <a:rPr lang="es-ES" sz="2000" i="1" dirty="0" smtClean="0"/>
              <a:t>- Escuchando se aprende</a:t>
            </a:r>
          </a:p>
          <a:p>
            <a:r>
              <a:rPr lang="es-ES" sz="2000" i="1" dirty="0" smtClean="0"/>
              <a:t>- El bosque es de todos, cuídalo</a:t>
            </a:r>
          </a:p>
          <a:p>
            <a:r>
              <a:rPr lang="es-ES" sz="2000" i="1" dirty="0" smtClean="0"/>
              <a:t>- Limpio y sano debes crecer</a:t>
            </a:r>
          </a:p>
          <a:p>
            <a:r>
              <a:rPr lang="es-ES" sz="2000" i="1" dirty="0" smtClean="0"/>
              <a:t>- Todos necesitan tu ayuda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89252" y="2111042"/>
            <a:ext cx="426315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CONSTRUCCIÓN DEL DIQUE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988525" y="2706554"/>
            <a:ext cx="326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Educación por la Acción: TÉNICA DE PROYECTOS</a:t>
            </a:r>
            <a:endParaRPr lang="es-ES" sz="2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988525" y="3414440"/>
            <a:ext cx="3264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Fases: </a:t>
            </a:r>
          </a:p>
          <a:p>
            <a:pPr algn="just"/>
            <a:r>
              <a:rPr lang="es-ES" sz="2000" dirty="0" smtClean="0"/>
              <a:t>Idear, Elegir, Programar, Organizar, Realizar, Evaluar y Festejar</a:t>
            </a:r>
            <a:endParaRPr lang="es-ES" sz="2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31630" y="4736345"/>
            <a:ext cx="50385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ÓRGANOS DE DECISIÓN/REVISIÓN</a:t>
            </a:r>
            <a:endParaRPr lang="es-ES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1631" y="5464462"/>
            <a:ext cx="2697936" cy="400110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Estanque del Gran Roble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31629" y="6121284"/>
            <a:ext cx="2697937" cy="400110"/>
          </a:xfrm>
          <a:prstGeom prst="rect">
            <a:avLst/>
          </a:prstGeom>
          <a:solidFill>
            <a:srgbClr val="C2D1EE">
              <a:alpha val="12941"/>
            </a:srgbClr>
          </a:solidFill>
        </p:spPr>
        <p:txBody>
          <a:bodyPr wrap="square" rtlCol="0">
            <a:spAutoFit/>
          </a:bodyPr>
          <a:lstStyle/>
          <a:p>
            <a:r>
              <a:rPr lang="es-ES" sz="2000" i="1" dirty="0" smtClean="0"/>
              <a:t>Tradición Cola de Castor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280781" y="5464462"/>
            <a:ext cx="506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Promesa, Pasos de etapa, vida en la Colonia</a:t>
            </a:r>
            <a:endParaRPr lang="es-ES" sz="2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80781" y="6121284"/>
            <a:ext cx="5064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Progresión Personal</a:t>
            </a:r>
            <a:endParaRPr lang="es-ES" sz="2000" dirty="0"/>
          </a:p>
        </p:txBody>
      </p:sp>
      <p:sp>
        <p:nvSpPr>
          <p:cNvPr id="15" name="14 CuadroTexto"/>
          <p:cNvSpPr txBox="1"/>
          <p:nvPr/>
        </p:nvSpPr>
        <p:spPr>
          <a:xfrm rot="20689336">
            <a:off x="8378255" y="6121283"/>
            <a:ext cx="112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Juegos 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 rot="20720538">
            <a:off x="8598020" y="5045295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Tradiciones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 rot="1129658">
            <a:off x="10537209" y="5044067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Dinámicas</a:t>
            </a:r>
            <a:endParaRPr lang="es-ES" sz="2000" dirty="0">
              <a:solidFill>
                <a:srgbClr val="C0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 rot="396831">
            <a:off x="10198554" y="5945698"/>
            <a:ext cx="1431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rgbClr val="C00000"/>
                </a:solidFill>
              </a:rPr>
              <a:t>Talleres</a:t>
            </a:r>
            <a:endParaRPr lang="es-E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Progresión personal</a:t>
            </a:r>
            <a:endParaRPr lang="es-ES" dirty="0"/>
          </a:p>
        </p:txBody>
      </p:sp>
      <p:pic>
        <p:nvPicPr>
          <p:cNvPr id="2050" name="Picture 2" descr="Resultado de imagen de castor sin palet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26" y="1897443"/>
            <a:ext cx="1783611" cy="17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castor con paleta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15" y="2006516"/>
            <a:ext cx="1674539" cy="16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castor sin paleta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82" y="1717138"/>
            <a:ext cx="1963916" cy="196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31627" y="3681055"/>
            <a:ext cx="313380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CASTOR SIN PALETAS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26645" y="3681054"/>
            <a:ext cx="33870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CASTOR CON PALETAS</a:t>
            </a:r>
            <a:endParaRPr lang="es-ES" sz="2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554071" y="3681055"/>
            <a:ext cx="22097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sz="2400" dirty="0" smtClean="0"/>
              <a:t>CASTOR KEEO</a:t>
            </a:r>
            <a:endParaRPr lang="es-ES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81980" y="4198920"/>
            <a:ext cx="239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Etapa de Integración</a:t>
            </a:r>
            <a:endParaRPr lang="es-ES" sz="2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90187" y="4187313"/>
            <a:ext cx="249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Etapa de Participación</a:t>
            </a:r>
            <a:endParaRPr lang="es-ES" sz="20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9459556" y="4187313"/>
            <a:ext cx="239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Etapa de Animación</a:t>
            </a:r>
            <a:endParaRPr lang="es-ES" sz="2000" dirty="0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431627" y="5306096"/>
            <a:ext cx="11426731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 grupo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708338" y="2137893"/>
            <a:ext cx="106765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1. ESPÍRITU GSSA 151:</a:t>
            </a:r>
          </a:p>
          <a:p>
            <a:r>
              <a:rPr lang="es-ES" dirty="0" smtClean="0"/>
              <a:t> 	-Realizar actividades intersecciones.</a:t>
            </a:r>
          </a:p>
          <a:p>
            <a:r>
              <a:rPr lang="es-ES" dirty="0" smtClean="0"/>
              <a:t>	-Actividades 45 aniversario.</a:t>
            </a:r>
          </a:p>
          <a:p>
            <a:endParaRPr lang="es-ES" dirty="0" smtClean="0"/>
          </a:p>
          <a:p>
            <a:r>
              <a:rPr lang="es-ES" b="1" dirty="0" smtClean="0"/>
              <a:t>2. PARTICIPAR EN ACTIVIDADES DE </a:t>
            </a:r>
            <a:r>
              <a:rPr lang="es-ES" b="1" dirty="0" err="1" smtClean="0"/>
              <a:t>EdM</a:t>
            </a:r>
            <a:endParaRPr lang="es-ES" b="1" dirty="0" smtClean="0"/>
          </a:p>
          <a:p>
            <a:r>
              <a:rPr lang="es-ES" dirty="0" smtClean="0"/>
              <a:t>	-</a:t>
            </a:r>
            <a:r>
              <a:rPr lang="es-ES" dirty="0" err="1" smtClean="0"/>
              <a:t>Intercastores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	-Festival de la Canción.</a:t>
            </a:r>
          </a:p>
          <a:p>
            <a:endParaRPr lang="es-ES" dirty="0" smtClean="0"/>
          </a:p>
          <a:p>
            <a:r>
              <a:rPr lang="es-ES" b="1" dirty="0" smtClean="0"/>
              <a:t>3. Higiene y cuidado del material</a:t>
            </a:r>
          </a:p>
          <a:p>
            <a:r>
              <a:rPr lang="es-ES" dirty="0" smtClean="0"/>
              <a:t>	-Cajas de ropa de castores, concienciar del cuidado de la caja de material, higiene personal, etc.</a:t>
            </a:r>
          </a:p>
        </p:txBody>
      </p:sp>
    </p:spTree>
    <p:extLst>
      <p:ext uri="{BB962C8B-B14F-4D97-AF65-F5344CB8AC3E}">
        <p14:creationId xmlns:p14="http://schemas.microsoft.com/office/powerpoint/2010/main" val="16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 GRUPO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4</a:t>
            </a:r>
            <a:r>
              <a:rPr lang="es-ES" b="1" dirty="0"/>
              <a:t>. Naturaleza</a:t>
            </a:r>
          </a:p>
          <a:p>
            <a:pPr marL="0" indent="0">
              <a:buNone/>
            </a:pPr>
            <a:r>
              <a:rPr lang="es-ES" dirty="0"/>
              <a:t>	-Salidas al campo todos los trimestres (de un día o de fin de semana</a:t>
            </a:r>
            <a:r>
              <a:rPr lang="es-ES" dirty="0" smtClean="0"/>
              <a:t>).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	-Intentar (en la medida de lo posible) que duerman en tiendas / tipi en vez de en casa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b="1" dirty="0" smtClean="0"/>
              <a:t>5. Educar en el amor y el respeto</a:t>
            </a:r>
          </a:p>
          <a:p>
            <a:pPr marL="0" indent="0">
              <a:buNone/>
            </a:pPr>
            <a:r>
              <a:rPr lang="es-ES" dirty="0"/>
              <a:t>	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4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316</TotalTime>
  <Words>580</Words>
  <Application>Microsoft Office PowerPoint</Application>
  <PresentationFormat>Panorámica</PresentationFormat>
  <Paragraphs>180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Gill Sans MT</vt:lpstr>
      <vt:lpstr>Wingdings 2</vt:lpstr>
      <vt:lpstr>Dividendo</vt:lpstr>
      <vt:lpstr>Castores ronda  2017/2018</vt:lpstr>
      <vt:lpstr>Los grandes castores</vt:lpstr>
      <vt:lpstr>los castores y Las etapas educativas o ramas</vt:lpstr>
      <vt:lpstr>Propuesta metodológica</vt:lpstr>
      <vt:lpstr>Propuesta metodológica. ELEMENTOS DEL MÉTODO SCOUT</vt:lpstr>
      <vt:lpstr>Propuesta metodológica.  OTROS ELEMENTOS</vt:lpstr>
      <vt:lpstr>Progresión personal</vt:lpstr>
      <vt:lpstr>Objetivos de grupo</vt:lpstr>
      <vt:lpstr>OBJETIVOS DE GRUPO</vt:lpstr>
      <vt:lpstr>Objetivos de castores</vt:lpstr>
      <vt:lpstr>CALENDARIO OCTUBRE</vt:lpstr>
      <vt:lpstr>CALENDARIO NOVIEMBRE</vt:lpstr>
      <vt:lpstr>CALENDARIO DICIEMBRE</vt:lpstr>
      <vt:lpstr>COMUNICACIÓN</vt:lpstr>
      <vt:lpstr>VOCAL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Castores ronda 2016/2017</dc:title>
  <dc:creator>Andrés Reyes</dc:creator>
  <cp:lastModifiedBy>Beatriz</cp:lastModifiedBy>
  <cp:revision>34</cp:revision>
  <dcterms:created xsi:type="dcterms:W3CDTF">2016-10-19T20:51:08Z</dcterms:created>
  <dcterms:modified xsi:type="dcterms:W3CDTF">2017-10-28T13:30:53Z</dcterms:modified>
</cp:coreProperties>
</file>